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4"/>
  </p:notesMasterIdLst>
  <p:handoutMasterIdLst>
    <p:handoutMasterId r:id="rId35"/>
  </p:handoutMasterIdLst>
  <p:sldIdLst>
    <p:sldId id="1599" r:id="rId2"/>
    <p:sldId id="1598" r:id="rId3"/>
    <p:sldId id="1537" r:id="rId4"/>
    <p:sldId id="1538" r:id="rId5"/>
    <p:sldId id="1539" r:id="rId6"/>
    <p:sldId id="1586" r:id="rId7"/>
    <p:sldId id="1611" r:id="rId8"/>
    <p:sldId id="1612" r:id="rId9"/>
    <p:sldId id="1613" r:id="rId10"/>
    <p:sldId id="1614" r:id="rId11"/>
    <p:sldId id="1585" r:id="rId12"/>
    <p:sldId id="1597" r:id="rId13"/>
    <p:sldId id="1577" r:id="rId14"/>
    <p:sldId id="1600" r:id="rId15"/>
    <p:sldId id="1602" r:id="rId16"/>
    <p:sldId id="1601" r:id="rId17"/>
    <p:sldId id="1603" r:id="rId18"/>
    <p:sldId id="1604" r:id="rId19"/>
    <p:sldId id="1606" r:id="rId20"/>
    <p:sldId id="1605" r:id="rId21"/>
    <p:sldId id="1607" r:id="rId22"/>
    <p:sldId id="1608" r:id="rId23"/>
    <p:sldId id="1579" r:id="rId24"/>
    <p:sldId id="1578" r:id="rId25"/>
    <p:sldId id="1609" r:id="rId26"/>
    <p:sldId id="1610" r:id="rId27"/>
    <p:sldId id="1616" r:id="rId28"/>
    <p:sldId id="1617" r:id="rId29"/>
    <p:sldId id="1615" r:id="rId30"/>
    <p:sldId id="1618" r:id="rId31"/>
    <p:sldId id="1620" r:id="rId32"/>
    <p:sldId id="1596" r:id="rId33"/>
  </p:sldIdLst>
  <p:sldSz cx="9144000" cy="6858000" type="screen4x3"/>
  <p:notesSz cx="7315200" cy="9601200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542"/>
    <a:srgbClr val="000099"/>
    <a:srgbClr val="14663B"/>
    <a:srgbClr val="085823"/>
    <a:srgbClr val="333333"/>
    <a:srgbClr val="CC0000"/>
    <a:srgbClr val="1C1C1C"/>
    <a:srgbClr val="045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3" autoAdjust="0"/>
    <p:restoredTop sz="92449" autoAdjust="0"/>
  </p:normalViewPr>
  <p:slideViewPr>
    <p:cSldViewPr>
      <p:cViewPr varScale="1">
        <p:scale>
          <a:sx n="63" d="100"/>
          <a:sy n="63" d="100"/>
        </p:scale>
        <p:origin x="1686" y="78"/>
      </p:cViewPr>
      <p:guideLst>
        <p:guide orient="horz" pos="2112"/>
        <p:guide pos="1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052"/>
    </p:cViewPr>
  </p:sorterViewPr>
  <p:notesViewPr>
    <p:cSldViewPr>
      <p:cViewPr>
        <p:scale>
          <a:sx n="150" d="100"/>
          <a:sy n="150" d="100"/>
        </p:scale>
        <p:origin x="-336" y="558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581400" y="9224963"/>
            <a:ext cx="3200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t" anchorCtr="0" compatLnSpc="1">
            <a:prstTxWarp prst="textNoShape">
              <a:avLst/>
            </a:prstTxWarp>
          </a:bodyPr>
          <a:lstStyle>
            <a:lvl1pPr algn="r" defTabSz="95408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11188" y="180975"/>
            <a:ext cx="61642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t" anchorCtr="0" compatLnSpc="1">
            <a:prstTxWarp prst="textNoShape">
              <a:avLst/>
            </a:prstTxWarp>
          </a:bodyPr>
          <a:lstStyle>
            <a:lvl1pPr algn="r" defTabSz="954088">
              <a:defRPr sz="700" i="1" dirty="0" smtClean="0">
                <a:effectLst/>
              </a:defRPr>
            </a:lvl1pPr>
          </a:lstStyle>
          <a:p>
            <a:pPr>
              <a:defRPr/>
            </a:pPr>
            <a:r>
              <a:rPr lang="id-ID" altLang="ja-JP"/>
              <a:t>Object-Oriented Programming with Java, Universitas Dian Nuswantoro, Semarang, 14-15 September 2007</a:t>
            </a:r>
            <a:endParaRPr lang="en-US" altLang="ja-JP"/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5300" y="9101138"/>
            <a:ext cx="33147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b" anchorCtr="0" compatLnSpc="1">
            <a:prstTxWarp prst="textNoShape">
              <a:avLst/>
            </a:prstTxWarp>
          </a:bodyPr>
          <a:lstStyle>
            <a:lvl1pPr algn="l" defTabSz="95408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611188" y="3810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id-ID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611188" y="92202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t" anchorCtr="0" compatLnSpc="1">
            <a:prstTxWarp prst="textNoShape">
              <a:avLst/>
            </a:prstTxWarp>
          </a:bodyPr>
          <a:lstStyle>
            <a:lvl1pPr algn="l" defTabSz="954088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t" anchorCtr="0" compatLnSpc="1">
            <a:prstTxWarp prst="textNoShape">
              <a:avLst/>
            </a:prstTxWarp>
          </a:bodyPr>
          <a:lstStyle>
            <a:lvl1pPr algn="r" defTabSz="954088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ja-JP" altLang="en-US"/>
              <a:t>Seminar dan Diskusi eGovernment dan Opensource, 14 Mei 2007</a:t>
            </a:r>
            <a:endParaRPr lang="en-US" altLang="ja-JP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3650" y="720725"/>
            <a:ext cx="4799013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b" anchorCtr="0" compatLnSpc="1">
            <a:prstTxWarp prst="textNoShape">
              <a:avLst/>
            </a:prstTxWarp>
          </a:bodyPr>
          <a:lstStyle>
            <a:lvl1pPr algn="l" defTabSz="954088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9" tIns="47694" rIns="95389" bIns="47694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38C9D2B2-F8A0-41B1-8482-D108E1D20E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"/>
          <p:cNvSpPr>
            <a:spLocks noChangeShapeType="1"/>
          </p:cNvSpPr>
          <p:nvPr userDrawn="1"/>
        </p:nvSpPr>
        <p:spPr bwMode="auto">
          <a:xfrm>
            <a:off x="533400" y="3200400"/>
            <a:ext cx="7848600" cy="0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id-ID"/>
          </a:p>
        </p:txBody>
      </p:sp>
      <p:pic>
        <p:nvPicPr>
          <p:cNvPr id="5" name="Picture 8" descr="320px-Computer-aj_aj_ashton_01"/>
          <p:cNvPicPr>
            <a:picLocks noChangeAspect="1" noChangeArrowheads="1"/>
          </p:cNvPicPr>
          <p:nvPr userDrawn="1"/>
        </p:nvPicPr>
        <p:blipFill>
          <a:blip r:embed="rId2" cstate="print"/>
          <a:srcRect l="2414" t="16907" b="15463"/>
          <a:stretch>
            <a:fillRect/>
          </a:stretch>
        </p:blipFill>
        <p:spPr bwMode="auto">
          <a:xfrm>
            <a:off x="7924800" y="2819400"/>
            <a:ext cx="1066800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0" y="6555376"/>
            <a:ext cx="9144000" cy="381000"/>
          </a:xfrm>
          <a:prstGeom prst="rect">
            <a:avLst/>
          </a:prstGeom>
          <a:gradFill rotWithShape="1">
            <a:gsLst>
              <a:gs pos="0">
                <a:srgbClr val="969696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pic>
        <p:nvPicPr>
          <p:cNvPr id="8" name="Picture 14" descr="320px-Computer-aj_aj_ashton_01"/>
          <p:cNvPicPr>
            <a:picLocks noChangeAspect="1" noChangeArrowheads="1"/>
          </p:cNvPicPr>
          <p:nvPr userDrawn="1"/>
        </p:nvPicPr>
        <p:blipFill>
          <a:blip r:embed="rId3" cstate="print"/>
          <a:srcRect l="2414" t="16907" b="15463"/>
          <a:stretch>
            <a:fillRect/>
          </a:stretch>
        </p:blipFill>
        <p:spPr bwMode="auto">
          <a:xfrm>
            <a:off x="8534400" y="6381750"/>
            <a:ext cx="609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0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466725"/>
            <a:ext cx="8001000" cy="2133600"/>
          </a:xfrm>
        </p:spPr>
        <p:txBody>
          <a:bodyPr/>
          <a:lstStyle>
            <a:lvl1pPr>
              <a:defRPr sz="4800">
                <a:solidFill>
                  <a:srgbClr val="333333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130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267200"/>
            <a:ext cx="8001000" cy="1144588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F6321-D044-43A1-88A4-73BA65BB6C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3E78468-22F0-47D0-871E-5D21C573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53200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5A886-3E1D-4007-B193-90551505D4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095500" cy="6164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134100" cy="6164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29AD8-5AD7-439F-B9B9-7B94CC9142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B9EDC-F6F7-4BFA-897C-C35E45C7E4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C259E-95E9-43CC-8E0F-CFD329ACF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C131E-6061-4D27-8DDD-4CE034C83B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E79D9-4109-494C-B7FC-B22519408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92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92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0F3D1-744D-4DE3-BB8F-301F55428B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08E687-FD40-4297-A176-99C04C2F6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E1282-E0D1-4A9F-8850-F69FC349A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5E5E30-9E87-47EA-9FF0-381ADF13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3CEEF-C520-4BB6-A9D9-91B084E3B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9C89869-8440-49B7-9E71-E80955FA7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47816-01B6-4EEB-AD72-B3D6B9EEA8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6566AA8-35D8-43FD-9B44-30273F63F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D14B0-B640-4EC8-AF7D-616B9E7D74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advClick="0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A9834-E405-4B3E-BEBF-5FD04B96D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advClick="0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969696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d-ID"/>
          </a:p>
        </p:txBody>
      </p:sp>
      <p:sp>
        <p:nvSpPr>
          <p:cNvPr id="11294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9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94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65532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 b="1">
                <a:solidFill>
                  <a:srgbClr val="5F5F5F"/>
                </a:solidFill>
                <a:effectLst/>
              </a:defRPr>
            </a:lvl1pPr>
          </a:lstStyle>
          <a:p>
            <a:pPr>
              <a:defRPr/>
            </a:pPr>
            <a:fld id="{B422D9C9-F355-4E3B-AFF5-B590FC5E5B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3078" name="Picture 6" descr="320px-Computer-aj_aj_ashton_01"/>
          <p:cNvPicPr>
            <a:picLocks noChangeAspect="1" noChangeArrowheads="1"/>
          </p:cNvPicPr>
          <p:nvPr userDrawn="1"/>
        </p:nvPicPr>
        <p:blipFill>
          <a:blip r:embed="rId13" cstate="print"/>
          <a:srcRect l="2414" t="16907" b="15463"/>
          <a:stretch>
            <a:fillRect/>
          </a:stretch>
        </p:blipFill>
        <p:spPr bwMode="auto">
          <a:xfrm>
            <a:off x="8534400" y="6381750"/>
            <a:ext cx="609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4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9480" name="Line 8"/>
          <p:cNvSpPr>
            <a:spLocks noChangeShapeType="1"/>
          </p:cNvSpPr>
          <p:nvPr userDrawn="1"/>
        </p:nvSpPr>
        <p:spPr bwMode="auto">
          <a:xfrm>
            <a:off x="533400" y="762000"/>
            <a:ext cx="8153400" cy="0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D92053-CCAF-40F3-ABCA-8660FEAF8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516189"/>
            <a:ext cx="2895600" cy="3048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OOP With Java | @</a:t>
            </a:r>
            <a:r>
              <a:rPr lang="en-US" dirty="0" err="1"/>
              <a:t>ajibsusanto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 advClick="0">
    <p:newsflash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../../video/Axe%20Shower%20Gel,%20Beach%20commercial%20%5b2011%5d%20-%20YouTube.flv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jibsusanto.net/" TargetMode="External"/><Relationship Id="rId5" Type="http://schemas.openxmlformats.org/officeDocument/2006/relationships/hyperlink" Target="mailto:ajib.susanto@dsn.dinus.ac.id" TargetMode="External"/><Relationship Id="rId4" Type="http://schemas.openxmlformats.org/officeDocument/2006/relationships/hyperlink" Target="mailto:ajibsusanto@gmail.co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av-se-7-tutorial-2012-02-28-1536013.html" TargetMode="External"/><Relationship Id="rId2" Type="http://schemas.openxmlformats.org/officeDocument/2006/relationships/hyperlink" Target="http://docs.oracle.com/javase/tutorial/java/nutsandbol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en/java/javase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Package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F6321-D044-43A1-88A4-73BA65BB6C7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681D5-F380-4088-8D39-0910A7403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10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Packages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623887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8711" y="4591050"/>
            <a:ext cx="5295289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65885B-52EF-453C-B508-99DB6C908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3600" dirty="0"/>
              <a:t>Paketkan berbagai class yang kita buat (</a:t>
            </a:r>
            <a:r>
              <a:rPr lang="id-ID" sz="3600" dirty="0">
                <a:solidFill>
                  <a:srgbClr val="C00000"/>
                </a:solidFill>
              </a:rPr>
              <a:t>Mobil dan Bicycle</a:t>
            </a:r>
            <a:r>
              <a:rPr lang="id-ID" sz="3600" dirty="0"/>
              <a:t>) dalam package </a:t>
            </a:r>
            <a:r>
              <a:rPr lang="id-ID" sz="3600" dirty="0">
                <a:solidFill>
                  <a:srgbClr val="C00000"/>
                </a:solidFill>
              </a:rPr>
              <a:t>Transportasi</a:t>
            </a:r>
          </a:p>
          <a:p>
            <a:r>
              <a:rPr lang="id-ID" sz="3600" dirty="0"/>
              <a:t>Panggil dari class lain (</a:t>
            </a:r>
            <a:r>
              <a:rPr lang="id-ID" sz="3600" dirty="0">
                <a:solidFill>
                  <a:srgbClr val="C00000"/>
                </a:solidFill>
              </a:rPr>
              <a:t>TransportasiDemo.java</a:t>
            </a:r>
            <a:r>
              <a:rPr lang="id-ID" sz="3600" dirty="0"/>
              <a:t>) dengan </a:t>
            </a:r>
            <a:r>
              <a:rPr lang="id-ID" sz="3600" dirty="0">
                <a:solidFill>
                  <a:srgbClr val="C00000"/>
                </a:solidFill>
              </a:rPr>
              <a:t>import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964C8-5256-4356-9ABF-DFC6F197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Rehat</a:t>
            </a:r>
            <a:r>
              <a:rPr lang="en-US" dirty="0"/>
              <a:t> </a:t>
            </a:r>
            <a:r>
              <a:rPr lang="en-US" dirty="0" err="1"/>
              <a:t>Sejenak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Shower Gel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600E8-6F36-4449-8DA8-D15B88261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Java </a:t>
            </a:r>
            <a:r>
              <a:rPr lang="en-US" dirty="0"/>
              <a:t>Class - Library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F6321-D044-43A1-88A4-73BA65BB6C7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4864-B8BB-44DE-AF5D-DB363C88F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200" y="6553200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14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 Libraries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3200" b="0" dirty="0" err="1">
                <a:solidFill>
                  <a:srgbClr val="FF0000"/>
                </a:solidFill>
              </a:rPr>
              <a:t>sebuah</a:t>
            </a:r>
            <a:r>
              <a:rPr lang="en-US" sz="3200" b="0" dirty="0">
                <a:solidFill>
                  <a:srgbClr val="FF0000"/>
                </a:solidFill>
              </a:rPr>
              <a:t> </a:t>
            </a:r>
            <a:r>
              <a:rPr lang="en-US" sz="3200" b="0" dirty="0" err="1">
                <a:solidFill>
                  <a:srgbClr val="FF0000"/>
                </a:solidFill>
              </a:rPr>
              <a:t>kumpulan</a:t>
            </a:r>
            <a:r>
              <a:rPr lang="en-US" sz="3200" b="0" dirty="0">
                <a:solidFill>
                  <a:srgbClr val="FF0000"/>
                </a:solidFill>
              </a:rPr>
              <a:t> </a:t>
            </a:r>
            <a:r>
              <a:rPr lang="en-US" sz="3200" b="0" dirty="0" err="1">
                <a:solidFill>
                  <a:srgbClr val="FF0000"/>
                </a:solidFill>
              </a:rPr>
              <a:t>dari</a:t>
            </a:r>
            <a:r>
              <a:rPr lang="en-US" sz="3200" b="0" dirty="0">
                <a:solidFill>
                  <a:srgbClr val="FF0000"/>
                </a:solidFill>
              </a:rPr>
              <a:t> program yang </a:t>
            </a:r>
            <a:r>
              <a:rPr lang="en-US" sz="3200" b="0" dirty="0" err="1">
                <a:solidFill>
                  <a:srgbClr val="FF0000"/>
                </a:solidFill>
              </a:rPr>
              <a:t>disertakan</a:t>
            </a:r>
            <a:r>
              <a:rPr lang="en-US" sz="3200" b="0" dirty="0">
                <a:solidFill>
                  <a:srgbClr val="FF0000"/>
                </a:solidFill>
              </a:rPr>
              <a:t> </a:t>
            </a:r>
            <a:r>
              <a:rPr lang="en-US" sz="3200" b="0" dirty="0" err="1">
                <a:solidFill>
                  <a:srgbClr val="FF0000"/>
                </a:solidFill>
              </a:rPr>
              <a:t>dalam</a:t>
            </a:r>
            <a:r>
              <a:rPr lang="en-US" sz="3200" b="0" dirty="0">
                <a:solidFill>
                  <a:srgbClr val="FF0000"/>
                </a:solidFill>
              </a:rPr>
              <a:t> Java</a:t>
            </a:r>
            <a:r>
              <a:rPr lang="en-US" sz="3200" b="0" dirty="0"/>
              <a:t>. </a:t>
            </a:r>
          </a:p>
          <a:p>
            <a:pPr algn="just"/>
            <a:r>
              <a:rPr lang="en-US" sz="3200" b="0" dirty="0" err="1"/>
              <a:t>Pemrograman</a:t>
            </a:r>
            <a:r>
              <a:rPr lang="en-US" sz="3200" b="0" dirty="0"/>
              <a:t> </a:t>
            </a:r>
            <a:r>
              <a:rPr lang="en-US" sz="3200" b="0" dirty="0" err="1"/>
              <a:t>menjadi</a:t>
            </a:r>
            <a:r>
              <a:rPr lang="en-US" sz="3200" b="0" dirty="0"/>
              <a:t> </a:t>
            </a:r>
            <a:r>
              <a:rPr lang="en-US" sz="3200" b="0" dirty="0" err="1"/>
              <a:t>lebih</a:t>
            </a:r>
            <a:r>
              <a:rPr lang="en-US" sz="3200" b="0" dirty="0"/>
              <a:t> </a:t>
            </a:r>
            <a:r>
              <a:rPr lang="en-US" sz="3200" b="0" dirty="0" err="1"/>
              <a:t>mudah</a:t>
            </a:r>
            <a:r>
              <a:rPr lang="en-US" sz="3200" b="0" dirty="0"/>
              <a:t>. </a:t>
            </a:r>
          </a:p>
          <a:p>
            <a:pPr algn="just"/>
            <a:r>
              <a:rPr lang="en-US" sz="3200" b="0" dirty="0" err="1"/>
              <a:t>Kelengkapan</a:t>
            </a:r>
            <a:r>
              <a:rPr lang="en-US" sz="3200" b="0" dirty="0"/>
              <a:t> library </a:t>
            </a:r>
            <a:r>
              <a:rPr lang="en-US" sz="3200" b="0" dirty="0" err="1"/>
              <a:t>semakin</a:t>
            </a:r>
            <a:r>
              <a:rPr lang="en-US" sz="3200" b="0" dirty="0"/>
              <a:t> </a:t>
            </a:r>
            <a:r>
              <a:rPr lang="en-US" sz="3200" b="0" dirty="0" err="1"/>
              <a:t>beragam</a:t>
            </a:r>
            <a:r>
              <a:rPr lang="en-US" sz="3200" b="0" dirty="0"/>
              <a:t> </a:t>
            </a:r>
            <a:r>
              <a:rPr lang="en-US" sz="3200" b="0" dirty="0" err="1"/>
              <a:t>jika</a:t>
            </a:r>
            <a:r>
              <a:rPr lang="en-US" sz="3200" b="0" dirty="0"/>
              <a:t> </a:t>
            </a:r>
            <a:r>
              <a:rPr lang="en-US" sz="3200" b="0" dirty="0" err="1"/>
              <a:t>ditambah</a:t>
            </a:r>
            <a:r>
              <a:rPr lang="en-US" sz="3200" b="0" dirty="0"/>
              <a:t> </a:t>
            </a:r>
            <a:r>
              <a:rPr lang="en-US" sz="3200" b="0" dirty="0" err="1"/>
              <a:t>dengan</a:t>
            </a:r>
            <a:r>
              <a:rPr lang="en-US" sz="3200" b="0" dirty="0"/>
              <a:t> </a:t>
            </a:r>
            <a:r>
              <a:rPr lang="en-US" sz="3200" b="0" dirty="0" err="1"/>
              <a:t>karya</a:t>
            </a:r>
            <a:r>
              <a:rPr lang="en-US" sz="3200" b="0" dirty="0"/>
              <a:t> </a:t>
            </a:r>
            <a:r>
              <a:rPr lang="en-US" sz="3200" b="0" dirty="0" err="1"/>
              <a:t>komunitas</a:t>
            </a:r>
            <a:r>
              <a:rPr lang="en-US" sz="3200" b="0" dirty="0"/>
              <a:t> Java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B3D3D6-F5A3-496C-8B5F-88E098197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15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Class Libraries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z="32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697" t="25275" r="40263" b="6593"/>
          <a:stretch>
            <a:fillRect/>
          </a:stretch>
        </p:blipFill>
        <p:spPr bwMode="auto">
          <a:xfrm>
            <a:off x="381000" y="838200"/>
            <a:ext cx="838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23DFB-1E0A-4E3E-9F13-31F8703FE321}"/>
              </a:ext>
            </a:extLst>
          </p:cNvPr>
          <p:cNvSpPr txBox="1">
            <a:spLocks/>
          </p:cNvSpPr>
          <p:nvPr/>
        </p:nvSpPr>
        <p:spPr bwMode="auto">
          <a:xfrm>
            <a:off x="762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0" sz="1200" b="1" kern="1200">
                <a:solidFill>
                  <a:srgbClr val="5F5F5F"/>
                </a:solidFill>
                <a:effectLst/>
                <a:latin typeface="Tahoma" pitchFamily="34" charset="0"/>
                <a:ea typeface="ＭＳ Ｐゴシック" pitchFamily="50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ＭＳ Ｐゴシック" pitchFamily="50" charset="-128"/>
                <a:cs typeface="+mn-cs"/>
              </a:defRPr>
            </a:lvl9pPr>
          </a:lstStyle>
          <a:p>
            <a:fld id="{4DD1CED1-A119-4509-B003-CB3BDFD400CE}" type="slidenum">
              <a:rPr lang="ja-JP" altLang="en-US" smtClean="0"/>
              <a:pPr/>
              <a:t>15</a:t>
            </a:fld>
            <a:endParaRPr lang="en-US" altLang="ja-JP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38535-D1CA-4AF5-A098-928827E08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200" y="6553200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16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Library Math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3200" b="0" dirty="0"/>
              <a:t>Math.abs(x), </a:t>
            </a:r>
            <a:r>
              <a:rPr lang="en-US" sz="3200" b="0" dirty="0" err="1"/>
              <a:t>menghitung</a:t>
            </a:r>
            <a:r>
              <a:rPr lang="en-US" sz="3200" b="0" dirty="0"/>
              <a:t> </a:t>
            </a:r>
            <a:r>
              <a:rPr lang="en-US" sz="3200" b="0" dirty="0" err="1"/>
              <a:t>nilai</a:t>
            </a:r>
            <a:r>
              <a:rPr lang="en-US" sz="3200" b="0" dirty="0"/>
              <a:t> </a:t>
            </a:r>
            <a:r>
              <a:rPr lang="en-US" sz="3200" b="0" dirty="0" err="1"/>
              <a:t>mutlak</a:t>
            </a:r>
            <a:r>
              <a:rPr lang="en-US" sz="3200" b="0" dirty="0"/>
              <a:t> (</a:t>
            </a:r>
            <a:r>
              <a:rPr lang="en-US" sz="3200" b="0" dirty="0" err="1"/>
              <a:t>absolut</a:t>
            </a:r>
            <a:r>
              <a:rPr lang="en-US" sz="3200" b="0" dirty="0"/>
              <a:t>) </a:t>
            </a:r>
            <a:r>
              <a:rPr lang="en-US" sz="3200" b="0" dirty="0" err="1"/>
              <a:t>dari</a:t>
            </a:r>
            <a:r>
              <a:rPr lang="en-US" sz="3200" b="0" dirty="0"/>
              <a:t> x. </a:t>
            </a:r>
            <a:r>
              <a:rPr lang="en-US" sz="3200" b="0" dirty="0" err="1"/>
              <a:t>Nilai</a:t>
            </a:r>
            <a:r>
              <a:rPr lang="en-US" sz="3200" b="0" dirty="0"/>
              <a:t> </a:t>
            </a:r>
            <a:r>
              <a:rPr lang="en-US" sz="3200" b="0" dirty="0" err="1"/>
              <a:t>mutlak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negatif</a:t>
            </a:r>
            <a:r>
              <a:rPr lang="en-US" sz="3200" b="0" dirty="0"/>
              <a:t> </a:t>
            </a:r>
            <a:r>
              <a:rPr lang="en-US" sz="3200" b="0" dirty="0" err="1"/>
              <a:t>adalah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positif</a:t>
            </a:r>
            <a:r>
              <a:rPr lang="en-US" sz="3200" b="0" dirty="0"/>
              <a:t>, </a:t>
            </a:r>
            <a:r>
              <a:rPr lang="en-US" sz="3200" b="0" dirty="0" err="1"/>
              <a:t>dan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positif</a:t>
            </a:r>
            <a:r>
              <a:rPr lang="en-US" sz="3200" b="0" dirty="0"/>
              <a:t> </a:t>
            </a:r>
            <a:r>
              <a:rPr lang="en-US" sz="3200" b="0" dirty="0" err="1"/>
              <a:t>tetap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positif</a:t>
            </a:r>
            <a:r>
              <a:rPr lang="en-US" sz="3200" b="0" dirty="0"/>
              <a:t>.</a:t>
            </a:r>
          </a:p>
          <a:p>
            <a:pPr algn="just"/>
            <a:r>
              <a:rPr lang="en-US" sz="3200" b="0" dirty="0" err="1"/>
              <a:t>Fungsi</a:t>
            </a:r>
            <a:r>
              <a:rPr lang="en-US" sz="3200" b="0" dirty="0"/>
              <a:t> </a:t>
            </a:r>
            <a:r>
              <a:rPr lang="en-US" sz="3200" b="0" dirty="0" err="1"/>
              <a:t>trigonometri</a:t>
            </a:r>
            <a:r>
              <a:rPr lang="en-US" sz="3200" b="0" dirty="0"/>
              <a:t> Math.sin(x), Math.cos(x), and Math.tan(x) (</a:t>
            </a:r>
            <a:r>
              <a:rPr lang="en-US" sz="3200" b="0" dirty="0" err="1"/>
              <a:t>Untuk</a:t>
            </a:r>
            <a:r>
              <a:rPr lang="en-US" sz="3200" b="0" dirty="0"/>
              <a:t> </a:t>
            </a:r>
            <a:r>
              <a:rPr lang="en-US" sz="3200" b="0" dirty="0" err="1"/>
              <a:t>semua</a:t>
            </a:r>
            <a:r>
              <a:rPr lang="en-US" sz="3200" b="0" dirty="0"/>
              <a:t> </a:t>
            </a:r>
            <a:r>
              <a:rPr lang="en-US" sz="3200" b="0" dirty="0" err="1"/>
              <a:t>fungsi</a:t>
            </a:r>
            <a:r>
              <a:rPr lang="en-US" sz="3200" b="0" dirty="0"/>
              <a:t> </a:t>
            </a:r>
            <a:r>
              <a:rPr lang="en-US" sz="3200" b="0" dirty="0" err="1"/>
              <a:t>trigonometri</a:t>
            </a:r>
            <a:r>
              <a:rPr lang="en-US" sz="3200" b="0" dirty="0"/>
              <a:t>, </a:t>
            </a:r>
            <a:r>
              <a:rPr lang="en-US" sz="3200" b="0" dirty="0" err="1"/>
              <a:t>sudut</a:t>
            </a:r>
            <a:r>
              <a:rPr lang="en-US" sz="3200" b="0" dirty="0"/>
              <a:t> </a:t>
            </a:r>
            <a:r>
              <a:rPr lang="en-US" sz="3200" b="0" dirty="0" err="1"/>
              <a:t>memiliki</a:t>
            </a:r>
            <a:r>
              <a:rPr lang="en-US" sz="3200" b="0" dirty="0"/>
              <a:t> </a:t>
            </a:r>
            <a:r>
              <a:rPr lang="en-US" sz="3200" b="0" dirty="0" err="1"/>
              <a:t>satuan</a:t>
            </a:r>
            <a:r>
              <a:rPr lang="en-US" sz="3200" b="0" dirty="0"/>
              <a:t> radian, </a:t>
            </a:r>
            <a:r>
              <a:rPr lang="en-US" sz="3200" b="0" dirty="0" err="1"/>
              <a:t>bukan</a:t>
            </a:r>
            <a:r>
              <a:rPr lang="en-US" sz="3200" b="0" dirty="0"/>
              <a:t> </a:t>
            </a:r>
            <a:r>
              <a:rPr lang="en-US" sz="3200" b="0" dirty="0" err="1"/>
              <a:t>derajat</a:t>
            </a:r>
            <a:r>
              <a:rPr lang="en-US" sz="3200" b="0" dirty="0"/>
              <a:t>)</a:t>
            </a:r>
          </a:p>
          <a:p>
            <a:pPr algn="just"/>
            <a:endParaRPr lang="en-US" sz="3200" b="0" dirty="0"/>
          </a:p>
          <a:p>
            <a:pPr algn="just"/>
            <a:endParaRPr lang="en-US" sz="32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3D9D2A-1425-4E13-8268-D9D7110D8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6020" y="6561827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17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Library Math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97463"/>
          </a:xfrm>
        </p:spPr>
        <p:txBody>
          <a:bodyPr/>
          <a:lstStyle/>
          <a:p>
            <a:pPr algn="just"/>
            <a:r>
              <a:rPr lang="en-US" sz="3200" b="0" dirty="0" err="1"/>
              <a:t>Fungsi</a:t>
            </a:r>
            <a:r>
              <a:rPr lang="en-US" sz="3200" b="0" dirty="0"/>
              <a:t> </a:t>
            </a:r>
            <a:r>
              <a:rPr lang="en-US" sz="3200" b="0" dirty="0" err="1"/>
              <a:t>trigonometri</a:t>
            </a:r>
            <a:r>
              <a:rPr lang="en-US" sz="3200" b="0" dirty="0"/>
              <a:t> inverse, yang </a:t>
            </a:r>
            <a:r>
              <a:rPr lang="en-US" sz="3200" b="0" dirty="0" err="1"/>
              <a:t>mencari</a:t>
            </a:r>
            <a:r>
              <a:rPr lang="en-US" sz="3200" b="0" dirty="0"/>
              <a:t> </a:t>
            </a:r>
            <a:r>
              <a:rPr lang="en-US" sz="3200" b="0" dirty="0" err="1"/>
              <a:t>sudut</a:t>
            </a:r>
            <a:r>
              <a:rPr lang="en-US" sz="3200" b="0" dirty="0"/>
              <a:t> </a:t>
            </a:r>
            <a:r>
              <a:rPr lang="en-US" sz="3200" b="0" dirty="0" err="1"/>
              <a:t>dari</a:t>
            </a:r>
            <a:r>
              <a:rPr lang="en-US" sz="3200" b="0" dirty="0"/>
              <a:t> </a:t>
            </a:r>
            <a:r>
              <a:rPr lang="en-US" sz="3200" b="0" dirty="0" err="1"/>
              <a:t>suatu</a:t>
            </a:r>
            <a:r>
              <a:rPr lang="en-US" sz="3200" b="0" dirty="0"/>
              <a:t> </a:t>
            </a:r>
            <a:r>
              <a:rPr lang="en-US" sz="3200" b="0" dirty="0" err="1"/>
              <a:t>nilai</a:t>
            </a:r>
            <a:r>
              <a:rPr lang="en-US" sz="3200" b="0" dirty="0"/>
              <a:t> trigonometric, </a:t>
            </a:r>
            <a:r>
              <a:rPr lang="en-US" sz="3200" b="0" dirty="0" err="1"/>
              <a:t>kebalikan</a:t>
            </a:r>
            <a:r>
              <a:rPr lang="en-US" sz="3200" b="0" dirty="0"/>
              <a:t> </a:t>
            </a:r>
            <a:r>
              <a:rPr lang="en-US" sz="3200" b="0" dirty="0" err="1"/>
              <a:t>dari</a:t>
            </a:r>
            <a:r>
              <a:rPr lang="en-US" sz="3200" b="0" dirty="0"/>
              <a:t> </a:t>
            </a:r>
            <a:r>
              <a:rPr lang="en-US" sz="3200" b="0" dirty="0" err="1"/>
              <a:t>fungsi</a:t>
            </a:r>
            <a:r>
              <a:rPr lang="en-US" sz="3200" b="0" dirty="0"/>
              <a:t> </a:t>
            </a:r>
            <a:r>
              <a:rPr lang="en-US" sz="3200" b="0" dirty="0" err="1"/>
              <a:t>trigonometri</a:t>
            </a:r>
            <a:r>
              <a:rPr lang="en-US" sz="3200" b="0" dirty="0"/>
              <a:t>, </a:t>
            </a:r>
            <a:r>
              <a:rPr lang="en-US" sz="3200" b="0" dirty="0" err="1"/>
              <a:t>seperti</a:t>
            </a:r>
            <a:r>
              <a:rPr lang="en-US" sz="3200" b="0" dirty="0"/>
              <a:t> </a:t>
            </a:r>
            <a:r>
              <a:rPr lang="en-US" sz="3200" b="0" dirty="0" err="1"/>
              <a:t>arcus</a:t>
            </a:r>
            <a:r>
              <a:rPr lang="en-US" sz="3200" b="0" dirty="0"/>
              <a:t> sin, </a:t>
            </a:r>
            <a:r>
              <a:rPr lang="en-US" sz="3200" b="0" dirty="0" err="1"/>
              <a:t>arcus</a:t>
            </a:r>
            <a:r>
              <a:rPr lang="en-US" sz="3200" b="0" dirty="0"/>
              <a:t> </a:t>
            </a:r>
            <a:r>
              <a:rPr lang="en-US" sz="3200" b="0" dirty="0" err="1"/>
              <a:t>cos</a:t>
            </a:r>
            <a:r>
              <a:rPr lang="en-US" sz="3200" b="0" dirty="0"/>
              <a:t>, </a:t>
            </a:r>
            <a:r>
              <a:rPr lang="en-US" sz="3200" b="0" dirty="0" err="1"/>
              <a:t>dan</a:t>
            </a:r>
            <a:r>
              <a:rPr lang="en-US" sz="3200" b="0" dirty="0"/>
              <a:t> </a:t>
            </a:r>
            <a:r>
              <a:rPr lang="en-US" sz="3200" b="0" dirty="0" err="1"/>
              <a:t>arcus</a:t>
            </a:r>
            <a:r>
              <a:rPr lang="en-US" sz="3200" b="0" dirty="0"/>
              <a:t> </a:t>
            </a:r>
            <a:r>
              <a:rPr lang="en-US" sz="3200" b="0" dirty="0" err="1"/>
              <a:t>tangen</a:t>
            </a:r>
            <a:r>
              <a:rPr lang="en-US" sz="3200" b="0" dirty="0"/>
              <a:t>. </a:t>
            </a:r>
            <a:r>
              <a:rPr lang="en-US" sz="3200" b="0" dirty="0" err="1"/>
              <a:t>Math.asin</a:t>
            </a:r>
            <a:r>
              <a:rPr lang="en-US" sz="3200" b="0" dirty="0"/>
              <a:t>(x), </a:t>
            </a:r>
            <a:r>
              <a:rPr lang="en-US" sz="3200" b="0" dirty="0" err="1"/>
              <a:t>Math.acos</a:t>
            </a:r>
            <a:r>
              <a:rPr lang="en-US" sz="3200" b="0" dirty="0"/>
              <a:t>(x), and </a:t>
            </a:r>
            <a:r>
              <a:rPr lang="en-US" sz="3200" b="0" dirty="0" err="1"/>
              <a:t>Math.atan</a:t>
            </a:r>
            <a:r>
              <a:rPr lang="en-US" sz="3200" b="0" dirty="0"/>
              <a:t>(x).</a:t>
            </a:r>
          </a:p>
          <a:p>
            <a:pPr algn="just"/>
            <a:r>
              <a:rPr lang="en-US" sz="3200" b="0" dirty="0"/>
              <a:t>Math.exp(x), </a:t>
            </a:r>
            <a:r>
              <a:rPr lang="en-US" sz="3200" b="0" dirty="0" err="1"/>
              <a:t>menghitung</a:t>
            </a:r>
            <a:r>
              <a:rPr lang="en-US" sz="3200" b="0" dirty="0"/>
              <a:t> </a:t>
            </a:r>
            <a:r>
              <a:rPr lang="en-US" sz="3200" b="0" dirty="0" err="1"/>
              <a:t>pangkat</a:t>
            </a:r>
            <a:r>
              <a:rPr lang="en-US" sz="3200" b="0" dirty="0"/>
              <a:t> </a:t>
            </a:r>
            <a:r>
              <a:rPr lang="en-US" sz="3200" b="0" dirty="0" err="1"/>
              <a:t>dari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natural e, </a:t>
            </a:r>
            <a:r>
              <a:rPr lang="en-US" sz="3200" b="0" dirty="0" err="1"/>
              <a:t>atau</a:t>
            </a:r>
            <a:r>
              <a:rPr lang="en-US" sz="3200" b="0" dirty="0"/>
              <a:t> e</a:t>
            </a:r>
            <a:r>
              <a:rPr lang="en-US" sz="3200" b="0" baseline="30000" dirty="0"/>
              <a:t>x</a:t>
            </a:r>
            <a:r>
              <a:rPr lang="en-US" sz="3200" b="0" dirty="0"/>
              <a:t>. Dan </a:t>
            </a:r>
            <a:r>
              <a:rPr lang="en-US" sz="3200" b="0" dirty="0" err="1"/>
              <a:t>logaritma</a:t>
            </a:r>
            <a:r>
              <a:rPr lang="en-US" sz="3200" b="0" dirty="0"/>
              <a:t> natural log</a:t>
            </a:r>
            <a:r>
              <a:rPr lang="en-US" sz="3200" b="0" baseline="-25000" dirty="0"/>
              <a:t>e</a:t>
            </a:r>
            <a:r>
              <a:rPr lang="en-US" sz="3200" b="0" dirty="0"/>
              <a:t> x </a:t>
            </a:r>
            <a:r>
              <a:rPr lang="en-US" sz="3200" b="0" dirty="0" err="1"/>
              <a:t>atau</a:t>
            </a:r>
            <a:r>
              <a:rPr lang="en-US" sz="3200" b="0" dirty="0"/>
              <a:t> </a:t>
            </a:r>
            <a:r>
              <a:rPr lang="en-US" sz="3200" b="0" dirty="0" err="1"/>
              <a:t>ln</a:t>
            </a:r>
            <a:r>
              <a:rPr lang="en-US" sz="3200" b="0" dirty="0"/>
              <a:t> x </a:t>
            </a:r>
            <a:r>
              <a:rPr lang="en-US" sz="3200" b="0" dirty="0" err="1"/>
              <a:t>bisa</a:t>
            </a:r>
            <a:r>
              <a:rPr lang="en-US" sz="3200" b="0" dirty="0"/>
              <a:t> </a:t>
            </a:r>
            <a:r>
              <a:rPr lang="en-US" sz="3200" b="0" dirty="0" err="1"/>
              <a:t>dihitung</a:t>
            </a:r>
            <a:r>
              <a:rPr lang="en-US" sz="3200" b="0" dirty="0"/>
              <a:t> </a:t>
            </a:r>
            <a:r>
              <a:rPr lang="en-US" sz="3200" b="0" dirty="0" err="1"/>
              <a:t>dengan</a:t>
            </a:r>
            <a:r>
              <a:rPr lang="en-US" sz="3200" b="0" dirty="0"/>
              <a:t> </a:t>
            </a:r>
            <a:r>
              <a:rPr lang="en-US" sz="3200" b="0" dirty="0" err="1"/>
              <a:t>menggunakan</a:t>
            </a:r>
            <a:r>
              <a:rPr lang="en-US" sz="3200" b="0" dirty="0"/>
              <a:t> </a:t>
            </a:r>
            <a:r>
              <a:rPr lang="en-US" sz="3200" b="0" dirty="0" err="1"/>
              <a:t>fungsi</a:t>
            </a:r>
            <a:r>
              <a:rPr lang="en-US" sz="3200" b="0" dirty="0"/>
              <a:t> Math.log(x).</a:t>
            </a:r>
          </a:p>
          <a:p>
            <a:pPr algn="just"/>
            <a:endParaRPr lang="en-US" sz="3200" b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773A8-65A7-441C-9223-98FA01AC3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9636" y="6563140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18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Library Math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326063"/>
          </a:xfrm>
        </p:spPr>
        <p:txBody>
          <a:bodyPr/>
          <a:lstStyle/>
          <a:p>
            <a:pPr algn="just"/>
            <a:r>
              <a:rPr lang="en-US" sz="3200" b="0" dirty="0"/>
              <a:t>Math.pow(</a:t>
            </a:r>
            <a:r>
              <a:rPr lang="en-US" sz="3200" b="0" dirty="0" err="1"/>
              <a:t>x,y</a:t>
            </a:r>
            <a:r>
              <a:rPr lang="en-US" sz="3200" b="0" dirty="0"/>
              <a:t>) </a:t>
            </a:r>
            <a:r>
              <a:rPr lang="en-US" sz="3200" b="0" dirty="0" err="1"/>
              <a:t>menghitung</a:t>
            </a:r>
            <a:r>
              <a:rPr lang="en-US" sz="3200" b="0" dirty="0"/>
              <a:t> </a:t>
            </a:r>
            <a:r>
              <a:rPr lang="en-US" sz="3200" b="0" dirty="0" err="1"/>
              <a:t>x</a:t>
            </a:r>
            <a:r>
              <a:rPr lang="en-US" sz="3200" b="0" baseline="30000" dirty="0" err="1"/>
              <a:t>y</a:t>
            </a:r>
            <a:r>
              <a:rPr lang="en-US" sz="3200" b="0" dirty="0"/>
              <a:t> </a:t>
            </a:r>
            <a:r>
              <a:rPr lang="en-US" sz="3200" b="0" dirty="0" err="1"/>
              <a:t>atau</a:t>
            </a:r>
            <a:r>
              <a:rPr lang="en-US" sz="3200" b="0" dirty="0"/>
              <a:t> x </a:t>
            </a:r>
            <a:r>
              <a:rPr lang="en-US" sz="3200" b="0" dirty="0" err="1"/>
              <a:t>pangkat</a:t>
            </a:r>
            <a:r>
              <a:rPr lang="en-US" sz="3200" b="0" dirty="0"/>
              <a:t> y</a:t>
            </a:r>
          </a:p>
          <a:p>
            <a:pPr algn="just"/>
            <a:r>
              <a:rPr lang="en-US" sz="3200" b="0" dirty="0" err="1"/>
              <a:t>Math.floor</a:t>
            </a:r>
            <a:r>
              <a:rPr lang="en-US" sz="3200" b="0" dirty="0"/>
              <a:t>(x) </a:t>
            </a:r>
            <a:r>
              <a:rPr lang="en-US" sz="3200" b="0" dirty="0" err="1"/>
              <a:t>menghitung</a:t>
            </a:r>
            <a:r>
              <a:rPr lang="en-US" sz="3200" b="0" dirty="0"/>
              <a:t> </a:t>
            </a:r>
            <a:r>
              <a:rPr lang="en-US" sz="3200" b="0" dirty="0" err="1"/>
              <a:t>pembulatan</a:t>
            </a:r>
            <a:r>
              <a:rPr lang="en-US" sz="3200" b="0" dirty="0"/>
              <a:t> </a:t>
            </a:r>
            <a:r>
              <a:rPr lang="en-US" sz="3200" b="0" dirty="0" err="1"/>
              <a:t>ke</a:t>
            </a:r>
            <a:r>
              <a:rPr lang="en-US" sz="3200" b="0" dirty="0"/>
              <a:t> </a:t>
            </a:r>
            <a:r>
              <a:rPr lang="en-US" sz="3200" b="0" dirty="0" err="1"/>
              <a:t>bawah</a:t>
            </a:r>
            <a:r>
              <a:rPr lang="en-US" sz="3200" b="0" dirty="0"/>
              <a:t> </a:t>
            </a:r>
            <a:r>
              <a:rPr lang="en-US" sz="3200" b="0" dirty="0" err="1"/>
              <a:t>dari</a:t>
            </a:r>
            <a:r>
              <a:rPr lang="en-US" sz="3200" b="0" dirty="0"/>
              <a:t> </a:t>
            </a:r>
            <a:r>
              <a:rPr lang="en-US" sz="3200" b="0" dirty="0" err="1"/>
              <a:t>suatu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riil</a:t>
            </a:r>
            <a:r>
              <a:rPr lang="en-US" sz="3200" b="0" dirty="0"/>
              <a:t>, </a:t>
            </a:r>
            <a:r>
              <a:rPr lang="en-US" sz="3200" b="0" dirty="0" err="1"/>
              <a:t>misalnya</a:t>
            </a:r>
            <a:r>
              <a:rPr lang="en-US" sz="3200" b="0" dirty="0"/>
              <a:t> 3.84 </a:t>
            </a:r>
            <a:r>
              <a:rPr lang="en-US" sz="3200" b="0" dirty="0" err="1"/>
              <a:t>akan</a:t>
            </a:r>
            <a:r>
              <a:rPr lang="en-US" sz="3200" b="0" dirty="0"/>
              <a:t> </a:t>
            </a:r>
            <a:r>
              <a:rPr lang="en-US" sz="3200" b="0" dirty="0" err="1"/>
              <a:t>dibulatkan</a:t>
            </a:r>
            <a:r>
              <a:rPr lang="en-US" sz="3200" b="0" dirty="0"/>
              <a:t> </a:t>
            </a:r>
            <a:r>
              <a:rPr lang="en-US" sz="3200" b="0" dirty="0" err="1"/>
              <a:t>ke</a:t>
            </a:r>
            <a:r>
              <a:rPr lang="en-US" sz="3200" b="0" dirty="0"/>
              <a:t> </a:t>
            </a:r>
            <a:r>
              <a:rPr lang="en-US" sz="3200" b="0" dirty="0" err="1"/>
              <a:t>bawah</a:t>
            </a:r>
            <a:r>
              <a:rPr lang="en-US" sz="3200" b="0" dirty="0"/>
              <a:t> </a:t>
            </a:r>
            <a:r>
              <a:rPr lang="en-US" sz="3200" b="0" dirty="0" err="1"/>
              <a:t>menjadi</a:t>
            </a:r>
            <a:r>
              <a:rPr lang="en-US" sz="3200" b="0" dirty="0"/>
              <a:t> 3.0</a:t>
            </a:r>
          </a:p>
          <a:p>
            <a:pPr algn="just"/>
            <a:r>
              <a:rPr lang="en-US" sz="3200" b="0" dirty="0" err="1"/>
              <a:t>Math.random</a:t>
            </a:r>
            <a:r>
              <a:rPr lang="en-US" sz="3200" b="0" dirty="0"/>
              <a:t>() </a:t>
            </a:r>
            <a:r>
              <a:rPr lang="en-US" sz="3200" b="0" dirty="0" err="1"/>
              <a:t>memilih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acak</a:t>
            </a:r>
            <a:r>
              <a:rPr lang="en-US" sz="3200" b="0" dirty="0"/>
              <a:t> </a:t>
            </a:r>
            <a:r>
              <a:rPr lang="en-US" sz="3200" b="0" dirty="0" err="1"/>
              <a:t>di</a:t>
            </a:r>
            <a:r>
              <a:rPr lang="en-US" sz="3200" b="0" dirty="0"/>
              <a:t> </a:t>
            </a:r>
            <a:r>
              <a:rPr lang="en-US" sz="3200" b="0" dirty="0" err="1"/>
              <a:t>antara</a:t>
            </a:r>
            <a:r>
              <a:rPr lang="en-US" sz="3200" b="0" dirty="0"/>
              <a:t> 0.0 </a:t>
            </a:r>
            <a:r>
              <a:rPr lang="en-US" sz="3200" b="0" dirty="0" err="1"/>
              <a:t>dan</a:t>
            </a:r>
            <a:r>
              <a:rPr lang="en-US" sz="3200" b="0" dirty="0"/>
              <a:t> 1.0. </a:t>
            </a:r>
            <a:r>
              <a:rPr lang="en-US" sz="3200" b="0" dirty="0" err="1"/>
              <a:t>Komputer</a:t>
            </a:r>
            <a:r>
              <a:rPr lang="en-US" sz="3200" b="0" dirty="0"/>
              <a:t> </a:t>
            </a:r>
            <a:r>
              <a:rPr lang="en-US" sz="3200" b="0" dirty="0" err="1"/>
              <a:t>memiliki</a:t>
            </a:r>
            <a:r>
              <a:rPr lang="en-US" sz="3200" b="0" dirty="0"/>
              <a:t> </a:t>
            </a:r>
            <a:r>
              <a:rPr lang="en-US" sz="3200" b="0" dirty="0" err="1"/>
              <a:t>algoritma</a:t>
            </a:r>
            <a:r>
              <a:rPr lang="en-US" sz="3200" b="0" dirty="0"/>
              <a:t> </a:t>
            </a:r>
            <a:r>
              <a:rPr lang="en-US" sz="3200" b="0" dirty="0" err="1"/>
              <a:t>perhitungan</a:t>
            </a:r>
            <a:r>
              <a:rPr lang="en-US" sz="3200" b="0" dirty="0"/>
              <a:t> </a:t>
            </a:r>
            <a:r>
              <a:rPr lang="en-US" sz="3200" b="0" dirty="0" err="1"/>
              <a:t>tertentu</a:t>
            </a:r>
            <a:r>
              <a:rPr lang="en-US" sz="3200" b="0" dirty="0"/>
              <a:t> yang </a:t>
            </a:r>
            <a:r>
              <a:rPr lang="en-US" sz="3200" b="0" dirty="0" err="1"/>
              <a:t>hasilnya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</a:t>
            </a:r>
            <a:r>
              <a:rPr lang="en-US" sz="3200" b="0" dirty="0" err="1"/>
              <a:t>acak</a:t>
            </a:r>
            <a:r>
              <a:rPr lang="en-US" sz="3200" b="0" dirty="0"/>
              <a:t> (</a:t>
            </a:r>
            <a:r>
              <a:rPr lang="en-US" sz="3200" b="0" dirty="0" err="1"/>
              <a:t>meskipun</a:t>
            </a:r>
            <a:r>
              <a:rPr lang="en-US" sz="3200" b="0" dirty="0"/>
              <a:t> </a:t>
            </a:r>
            <a:r>
              <a:rPr lang="en-US" sz="3200" b="0" dirty="0" err="1"/>
              <a:t>bulan</a:t>
            </a:r>
            <a:r>
              <a:rPr lang="en-US" sz="3200" b="0" dirty="0"/>
              <a:t> </a:t>
            </a:r>
            <a:r>
              <a:rPr lang="en-US" sz="3200" b="0" dirty="0" err="1"/>
              <a:t>bilangan</a:t>
            </a:r>
            <a:r>
              <a:rPr lang="en-US" sz="3200" b="0" dirty="0"/>
              <a:t> yang </a:t>
            </a:r>
            <a:r>
              <a:rPr lang="en-US" sz="3200" b="0" dirty="0" err="1"/>
              <a:t>betul-betul</a:t>
            </a:r>
            <a:r>
              <a:rPr lang="en-US" sz="3200" b="0" dirty="0"/>
              <a:t> </a:t>
            </a:r>
            <a:r>
              <a:rPr lang="en-US" sz="3200" b="0" dirty="0" err="1"/>
              <a:t>acak</a:t>
            </a:r>
            <a:r>
              <a:rPr lang="en-US" sz="3200" b="0" dirty="0"/>
              <a:t>, </a:t>
            </a:r>
            <a:r>
              <a:rPr lang="en-US" sz="3200" b="0" dirty="0" err="1"/>
              <a:t>tetapi</a:t>
            </a:r>
            <a:r>
              <a:rPr lang="en-US" sz="3200" b="0" dirty="0"/>
              <a:t> </a:t>
            </a:r>
            <a:r>
              <a:rPr lang="en-US" sz="3200" b="0" dirty="0" err="1"/>
              <a:t>cukup</a:t>
            </a:r>
            <a:r>
              <a:rPr lang="en-US" sz="3200" b="0" dirty="0"/>
              <a:t> </a:t>
            </a:r>
            <a:r>
              <a:rPr lang="en-US" sz="3200" b="0" dirty="0" err="1"/>
              <a:t>untuk</a:t>
            </a:r>
            <a:r>
              <a:rPr lang="en-US" sz="3200" b="0" dirty="0"/>
              <a:t> </a:t>
            </a:r>
            <a:r>
              <a:rPr lang="en-US" sz="3200" b="0" dirty="0" err="1"/>
              <a:t>kebanyakan</a:t>
            </a:r>
            <a:r>
              <a:rPr lang="en-US" sz="3200" b="0" dirty="0"/>
              <a:t> </a:t>
            </a:r>
            <a:r>
              <a:rPr lang="en-US" sz="3200" b="0" dirty="0" err="1"/>
              <a:t>fungsi</a:t>
            </a:r>
            <a:r>
              <a:rPr lang="en-US" sz="3200" b="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CF3A60-5BCC-4473-B949-AE5D21ED3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56322" y="6569766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19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Library Math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326063"/>
          </a:xfrm>
        </p:spPr>
        <p:txBody>
          <a:bodyPr/>
          <a:lstStyle/>
          <a:p>
            <a:pPr algn="just">
              <a:buNone/>
            </a:pPr>
            <a:endParaRPr lang="en-US" sz="3200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2211" r="16252" b="46154"/>
          <a:stretch>
            <a:fillRect/>
          </a:stretch>
        </p:blipFill>
        <p:spPr bwMode="auto">
          <a:xfrm>
            <a:off x="76200" y="838200"/>
            <a:ext cx="4495800" cy="254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32211" r="15666" b="46154"/>
          <a:stretch>
            <a:fillRect/>
          </a:stretch>
        </p:blipFill>
        <p:spPr bwMode="auto">
          <a:xfrm>
            <a:off x="76200" y="3426431"/>
            <a:ext cx="4495800" cy="251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l="31845" r="16032" b="45604"/>
          <a:stretch>
            <a:fillRect/>
          </a:stretch>
        </p:blipFill>
        <p:spPr bwMode="auto">
          <a:xfrm>
            <a:off x="4648200" y="838200"/>
            <a:ext cx="4419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 l="32211" r="15666" b="46154"/>
          <a:stretch>
            <a:fillRect/>
          </a:stretch>
        </p:blipFill>
        <p:spPr bwMode="auto">
          <a:xfrm>
            <a:off x="4648201" y="3468384"/>
            <a:ext cx="4495800" cy="2475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9DEF0-46AB-4719-906D-5BC60603F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Packages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id-ID" altLang="ja-JP" sz="3200" dirty="0">
                <a:solidFill>
                  <a:srgbClr val="CC0000"/>
                </a:solidFill>
              </a:rPr>
              <a:t>P</a:t>
            </a:r>
            <a:r>
              <a:rPr lang="en-US" altLang="ja-JP" sz="3200" dirty="0" err="1">
                <a:solidFill>
                  <a:srgbClr val="CC0000"/>
                </a:solidFill>
              </a:rPr>
              <a:t>ackage</a:t>
            </a:r>
            <a:r>
              <a:rPr lang="en-US" altLang="ja-JP" sz="3200" dirty="0">
                <a:solidFill>
                  <a:srgbClr val="CC0000"/>
                </a:solidFill>
              </a:rPr>
              <a:t> </a:t>
            </a:r>
            <a:r>
              <a:rPr lang="id-ID" altLang="ja-JP" sz="3200" dirty="0">
                <a:solidFill>
                  <a:srgbClr val="CC0000"/>
                </a:solidFill>
              </a:rPr>
              <a:t>adalah koleksi dari beberapa class dan interface yang berhubungan, dan menyediakan proteksi akses dan pengelolaan namespace</a:t>
            </a:r>
            <a:endParaRPr lang="en-US" altLang="ja-JP" sz="3200" dirty="0"/>
          </a:p>
          <a:p>
            <a:pPr algn="just"/>
            <a:r>
              <a:rPr lang="en-US" altLang="ja-JP" sz="3200" dirty="0"/>
              <a:t>1 package </a:t>
            </a:r>
            <a:r>
              <a:rPr lang="id-ID" altLang="ja-JP" sz="3200" dirty="0"/>
              <a:t>adalah </a:t>
            </a:r>
            <a:r>
              <a:rPr lang="en-US" altLang="ja-JP" sz="3200" dirty="0"/>
              <a:t>1 subfolder </a:t>
            </a:r>
            <a:r>
              <a:rPr lang="id-ID" altLang="ja-JP" sz="3200" dirty="0"/>
              <a:t>di </a:t>
            </a:r>
            <a:r>
              <a:rPr lang="en-US" altLang="ja-JP" sz="3200" dirty="0"/>
              <a:t>file system</a:t>
            </a:r>
          </a:p>
          <a:p>
            <a:pPr algn="just"/>
            <a:r>
              <a:rPr lang="id-ID" altLang="ja-JP" sz="3200" dirty="0"/>
              <a:t>Package sangat berguna untuk mengorganisir file dalam suatu project atau library</a:t>
            </a:r>
          </a:p>
          <a:p>
            <a:pPr algn="just"/>
            <a:r>
              <a:rPr lang="en-US" altLang="ja-JP" sz="3200" dirty="0"/>
              <a:t>Keyword: </a:t>
            </a:r>
            <a:r>
              <a:rPr lang="en-US" altLang="ja-JP" sz="3200" i="1" dirty="0">
                <a:solidFill>
                  <a:srgbClr val="CC0000"/>
                </a:solidFill>
              </a:rPr>
              <a:t>package name;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AFC5E3A-AA47-4FBA-A447-50E08B4A3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6200" y="6553200"/>
            <a:ext cx="2133600" cy="228600"/>
          </a:xfrm>
        </p:spPr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5E99EE-847F-4B49-BFDE-E047AD97E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626" y="6523383"/>
            <a:ext cx="1905000" cy="3048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20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Library Date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326063"/>
          </a:xfrm>
        </p:spPr>
        <p:txBody>
          <a:bodyPr/>
          <a:lstStyle/>
          <a:p>
            <a:pPr algn="just"/>
            <a:r>
              <a:rPr lang="en-US" sz="3200" b="0" dirty="0" err="1"/>
              <a:t>sebuah</a:t>
            </a:r>
            <a:r>
              <a:rPr lang="en-US" sz="3200" b="0" dirty="0"/>
              <a:t> class yang </a:t>
            </a:r>
            <a:r>
              <a:rPr lang="en-US" sz="3200" b="0" dirty="0" err="1"/>
              <a:t>dapat</a:t>
            </a:r>
            <a:r>
              <a:rPr lang="en-US" sz="3200" b="0" dirty="0"/>
              <a:t> </a:t>
            </a:r>
            <a:r>
              <a:rPr lang="en-US" sz="3200" b="0" dirty="0" err="1"/>
              <a:t>digunakan</a:t>
            </a:r>
            <a:r>
              <a:rPr lang="en-US" sz="3200" b="0" dirty="0"/>
              <a:t> </a:t>
            </a:r>
            <a:r>
              <a:rPr lang="en-US" sz="3200" b="0" dirty="0" err="1"/>
              <a:t>untuk</a:t>
            </a:r>
            <a:r>
              <a:rPr lang="en-US" sz="3200" b="0" dirty="0"/>
              <a:t> </a:t>
            </a:r>
            <a:r>
              <a:rPr lang="en-US" sz="3200" b="0" dirty="0" err="1"/>
              <a:t>mendapatkan</a:t>
            </a:r>
            <a:r>
              <a:rPr lang="en-US" sz="3200" b="0" dirty="0"/>
              <a:t> </a:t>
            </a:r>
            <a:r>
              <a:rPr lang="en-US" sz="3200" b="0" dirty="0" err="1"/>
              <a:t>tanggal</a:t>
            </a:r>
            <a:r>
              <a:rPr lang="en-US" sz="3200" b="0" dirty="0"/>
              <a:t>.</a:t>
            </a:r>
          </a:p>
          <a:p>
            <a:pPr algn="just"/>
            <a:r>
              <a:rPr lang="en-US" sz="3200" b="0" dirty="0" err="1"/>
              <a:t>Terletak</a:t>
            </a:r>
            <a:r>
              <a:rPr lang="en-US" sz="3200" b="0" dirty="0"/>
              <a:t> </a:t>
            </a:r>
            <a:r>
              <a:rPr lang="en-US" sz="3200" b="0" dirty="0" err="1"/>
              <a:t>di</a:t>
            </a:r>
            <a:r>
              <a:rPr lang="en-US" sz="3200" b="0" dirty="0"/>
              <a:t> package </a:t>
            </a:r>
            <a:r>
              <a:rPr lang="en-US" sz="3200" b="0" dirty="0" err="1"/>
              <a:t>java.util.Date</a:t>
            </a:r>
            <a:r>
              <a:rPr lang="en-US" sz="3200" b="0" dirty="0"/>
              <a:t>.</a:t>
            </a:r>
          </a:p>
          <a:p>
            <a:pPr algn="just"/>
            <a:r>
              <a:rPr lang="en-US" sz="3200" b="0" dirty="0" err="1"/>
              <a:t>Sebelum</a:t>
            </a:r>
            <a:r>
              <a:rPr lang="en-US" sz="3200" b="0" dirty="0"/>
              <a:t> </a:t>
            </a:r>
            <a:r>
              <a:rPr lang="en-US" sz="3200" b="0" dirty="0" err="1"/>
              <a:t>menggunakan</a:t>
            </a:r>
            <a:r>
              <a:rPr lang="en-US" sz="3200" b="0" dirty="0"/>
              <a:t> :</a:t>
            </a:r>
          </a:p>
          <a:p>
            <a:pPr lvl="1" algn="just"/>
            <a:r>
              <a:rPr lang="en-US" sz="2400" b="0" dirty="0"/>
              <a:t> import </a:t>
            </a:r>
            <a:r>
              <a:rPr lang="en-US" sz="2400" b="0" dirty="0" err="1"/>
              <a:t>java.util.Date</a:t>
            </a:r>
            <a:r>
              <a:rPr lang="en-US" sz="2400" b="0" dirty="0"/>
              <a:t>;</a:t>
            </a:r>
          </a:p>
          <a:p>
            <a:pPr algn="just"/>
            <a:r>
              <a:rPr lang="en-US" sz="2800" b="0" dirty="0" err="1"/>
              <a:t>Penerapan</a:t>
            </a:r>
            <a:r>
              <a:rPr lang="en-US" sz="2800" b="0" dirty="0"/>
              <a:t> </a:t>
            </a:r>
            <a:r>
              <a:rPr lang="en-US" sz="2800" b="0" dirty="0" err="1"/>
              <a:t>cukup</a:t>
            </a:r>
            <a:r>
              <a:rPr lang="en-US" sz="2800" b="0" dirty="0"/>
              <a:t> </a:t>
            </a:r>
            <a:r>
              <a:rPr lang="en-US" sz="2800" b="0" dirty="0" err="1"/>
              <a:t>sederhana</a:t>
            </a:r>
            <a:r>
              <a:rPr lang="en-US" sz="2800" b="0" dirty="0"/>
              <a:t>, </a:t>
            </a:r>
            <a:r>
              <a:rPr lang="en-US" sz="2800" b="0" dirty="0" err="1"/>
              <a:t>cukup</a:t>
            </a:r>
            <a:r>
              <a:rPr lang="en-US" sz="2800" b="0" dirty="0"/>
              <a:t> </a:t>
            </a:r>
            <a:r>
              <a:rPr lang="en-US" sz="2800" b="0" dirty="0" err="1"/>
              <a:t>dengan</a:t>
            </a:r>
            <a:r>
              <a:rPr lang="en-US" sz="2800" b="0" dirty="0"/>
              <a:t> </a:t>
            </a:r>
            <a:r>
              <a:rPr lang="en-US" sz="2800" b="0" dirty="0" err="1"/>
              <a:t>membuat</a:t>
            </a:r>
            <a:r>
              <a:rPr lang="en-US" sz="2800" b="0" dirty="0"/>
              <a:t> </a:t>
            </a:r>
            <a:r>
              <a:rPr lang="en-US" sz="2800" b="0" dirty="0" err="1"/>
              <a:t>obyek</a:t>
            </a:r>
            <a:r>
              <a:rPr lang="en-US" sz="2800" b="0" dirty="0"/>
              <a:t> </a:t>
            </a:r>
            <a:r>
              <a:rPr lang="en-US" sz="2800" b="0" dirty="0" err="1"/>
              <a:t>dari</a:t>
            </a:r>
            <a:r>
              <a:rPr lang="en-US" sz="2800" b="0" dirty="0"/>
              <a:t> class Date.</a:t>
            </a:r>
          </a:p>
          <a:p>
            <a:pPr lvl="1" algn="just">
              <a:buNone/>
            </a:pPr>
            <a:endParaRPr lang="en-US" sz="2800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4012" t="31868" r="32064" b="36264"/>
          <a:stretch>
            <a:fillRect/>
          </a:stretch>
        </p:blipFill>
        <p:spPr bwMode="auto">
          <a:xfrm>
            <a:off x="609600" y="4495800"/>
            <a:ext cx="571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4038600" y="4572000"/>
            <a:ext cx="50292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fr-FR" sz="2000" dirty="0"/>
              <a:t>Mon </a:t>
            </a:r>
            <a:r>
              <a:rPr lang="fr-FR" sz="2000" dirty="0" err="1"/>
              <a:t>Apr</a:t>
            </a:r>
            <a:r>
              <a:rPr lang="fr-FR" sz="2000" dirty="0"/>
              <a:t> 14 21:59:53 ICT 2014</a:t>
            </a:r>
            <a:endParaRPr kumimoji="1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A5D525-D419-47CD-8F30-8E9F74FE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6262" y="6573077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21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Format </a:t>
            </a:r>
            <a:r>
              <a:rPr lang="en-US" altLang="ja-JP" dirty="0" err="1"/>
              <a:t>Tanggal</a:t>
            </a:r>
            <a:endParaRPr lang="en-US" altLang="ja-JP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800600"/>
            <a:ext cx="8229600" cy="16002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pPr lvl="1" algn="just">
              <a:buNone/>
            </a:pPr>
            <a:r>
              <a:rPr lang="en-US" sz="2800" b="0" dirty="0"/>
              <a:t>Mon Apr 14 22:04:31 ICT 2014</a:t>
            </a:r>
          </a:p>
          <a:p>
            <a:pPr lvl="1" algn="just">
              <a:buNone/>
            </a:pPr>
            <a:r>
              <a:rPr lang="en-US" sz="2800" b="0" dirty="0"/>
              <a:t>14-04-2014</a:t>
            </a:r>
          </a:p>
          <a:p>
            <a:pPr lvl="1" algn="just">
              <a:buNone/>
            </a:pPr>
            <a:r>
              <a:rPr lang="en-US" sz="2800" b="0" dirty="0"/>
              <a:t>14 April 2014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4597" t="17582" r="6296" b="27473"/>
          <a:stretch>
            <a:fillRect/>
          </a:stretch>
        </p:blipFill>
        <p:spPr bwMode="auto">
          <a:xfrm>
            <a:off x="152400" y="914400"/>
            <a:ext cx="8991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56145-6DF2-43A5-BA29-DA40ED211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756" y="6549888"/>
            <a:ext cx="1905000" cy="2286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22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Format </a:t>
            </a:r>
            <a:r>
              <a:rPr lang="en-US" altLang="ja-JP" dirty="0" err="1"/>
              <a:t>Tanggal</a:t>
            </a:r>
            <a:endParaRPr lang="en-US" altLang="ja-JP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953000"/>
            <a:ext cx="7696200" cy="15240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pPr lvl="1" algn="just">
              <a:buNone/>
            </a:pPr>
            <a:r>
              <a:rPr lang="en-US" sz="2000" b="0" dirty="0"/>
              <a:t>Mon Apr 14 22:04:31 ICT 2014</a:t>
            </a:r>
          </a:p>
          <a:p>
            <a:pPr lvl="1" algn="just">
              <a:buNone/>
            </a:pPr>
            <a:r>
              <a:rPr lang="en-US" sz="2000" b="0" dirty="0"/>
              <a:t>14-04-2014</a:t>
            </a:r>
          </a:p>
          <a:p>
            <a:pPr lvl="1" algn="just">
              <a:buNone/>
            </a:pPr>
            <a:r>
              <a:rPr lang="en-US" sz="2000" b="0" dirty="0"/>
              <a:t>14 April 2014</a:t>
            </a:r>
          </a:p>
          <a:p>
            <a:pPr lvl="1" algn="just">
              <a:buNone/>
            </a:pPr>
            <a:r>
              <a:rPr lang="en-US" sz="2000" b="0" dirty="0"/>
              <a:t>3 </a:t>
            </a:r>
            <a:r>
              <a:rPr lang="en-US" sz="2000" b="0" dirty="0" err="1"/>
              <a:t>Hari</a:t>
            </a:r>
            <a:r>
              <a:rPr lang="en-US" sz="2000" b="0" dirty="0"/>
              <a:t> </a:t>
            </a:r>
            <a:r>
              <a:rPr lang="en-US" sz="2000" b="0" dirty="0" err="1"/>
              <a:t>lagi</a:t>
            </a:r>
            <a:r>
              <a:rPr lang="en-US" sz="2000" b="0" dirty="0"/>
              <a:t> : 17-04-2014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 l="24231" t="18132" r="3734" b="9341"/>
          <a:stretch>
            <a:fillRect/>
          </a:stretch>
        </p:blipFill>
        <p:spPr bwMode="auto">
          <a:xfrm>
            <a:off x="381000" y="838200"/>
            <a:ext cx="7696200" cy="4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8F7C09-841D-443E-8C92-5EF375D0F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470" t="12088" r="15666" b="7692"/>
          <a:stretch>
            <a:fillRect/>
          </a:stretch>
        </p:blipFill>
        <p:spPr bwMode="auto">
          <a:xfrm>
            <a:off x="0" y="914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 bwMode="auto">
          <a:xfrm>
            <a:off x="8382000" y="4191000"/>
            <a:ext cx="762000" cy="1143000"/>
          </a:xfrm>
          <a:prstGeom prst="ellipse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id-ID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ctr"/>
            <a:r>
              <a:rPr lang="en-US" altLang="ja-JP" sz="2500" dirty="0"/>
              <a:t>Java SE API - http://docs.oracle.com/javase/7/docs/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FAFBC-5036-4099-B1DB-47B0737BC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598EF-780D-4A17-9821-501AC0DAC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2088" r="2196" b="5494"/>
          <a:stretch>
            <a:fillRect/>
          </a:stretch>
        </p:blipFill>
        <p:spPr bwMode="auto">
          <a:xfrm>
            <a:off x="0" y="838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ctr"/>
            <a:r>
              <a:rPr lang="en-US" altLang="ja-JP" sz="2500" dirty="0"/>
              <a:t>Java SE API http://docs.oracle.com/javase/7/docs/api/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E3A72-4277-4861-AB85-AC7B176BFB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1695C-80B0-43D3-A924-0243BDB0A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Ja</a:t>
            </a:r>
            <a:r>
              <a:rPr lang="en-US" dirty="0"/>
              <a:t>r (Java Archive)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F6321-D044-43A1-88A4-73BA65BB6C7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3045-870B-4A27-A48E-C77FE1B7A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940" y="6513444"/>
            <a:ext cx="1905000" cy="3048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26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JAR</a:t>
            </a:r>
          </a:p>
        </p:txBody>
      </p:sp>
      <p:pic>
        <p:nvPicPr>
          <p:cNvPr id="8" name="Picture 7" descr="IMG_20170926_093958_HDR.jpg"/>
          <p:cNvPicPr>
            <a:picLocks noChangeAspect="1"/>
          </p:cNvPicPr>
          <p:nvPr/>
        </p:nvPicPr>
        <p:blipFill>
          <a:blip r:embed="rId2" cstate="print"/>
          <a:srcRect l="13333" t="17778" r="1667" b="13333"/>
          <a:stretch>
            <a:fillRect/>
          </a:stretch>
        </p:blipFill>
        <p:spPr>
          <a:xfrm>
            <a:off x="0" y="1066800"/>
            <a:ext cx="9144000" cy="52338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CB2D7A-6329-42EB-8F55-DD996C6AE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756" y="6513444"/>
            <a:ext cx="1905000" cy="3048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JAR</a:t>
            </a:r>
          </a:p>
        </p:txBody>
      </p:sp>
      <p:pic>
        <p:nvPicPr>
          <p:cNvPr id="7" name="Picture 6" descr="IMG_20170926_094159_HDR.jpg"/>
          <p:cNvPicPr>
            <a:picLocks noChangeAspect="1"/>
          </p:cNvPicPr>
          <p:nvPr/>
        </p:nvPicPr>
        <p:blipFill>
          <a:blip r:embed="rId2" cstate="print"/>
          <a:srcRect t="12222" b="22222"/>
          <a:stretch>
            <a:fillRect/>
          </a:stretch>
        </p:blipFill>
        <p:spPr>
          <a:xfrm>
            <a:off x="0" y="1143000"/>
            <a:ext cx="9144000" cy="5105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1EF2A-0482-45BE-9801-36930900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520" y="6524624"/>
            <a:ext cx="1905000" cy="3048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28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JAR</a:t>
            </a:r>
          </a:p>
        </p:txBody>
      </p:sp>
      <p:pic>
        <p:nvPicPr>
          <p:cNvPr id="6" name="Picture 5" descr="IMG_20170926_094832_HDR.jpg"/>
          <p:cNvPicPr>
            <a:picLocks noChangeAspect="1"/>
          </p:cNvPicPr>
          <p:nvPr/>
        </p:nvPicPr>
        <p:blipFill rotWithShape="1">
          <a:blip r:embed="rId2" cstate="print"/>
          <a:srcRect l="4219" t="4445" r="10781" b="43333"/>
          <a:stretch/>
        </p:blipFill>
        <p:spPr>
          <a:xfrm>
            <a:off x="457199" y="990600"/>
            <a:ext cx="8433881" cy="3886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DD0CEF-7470-4728-BB94-B89B0CA53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3336" y="6529387"/>
            <a:ext cx="1905000" cy="295275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29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JAR</a:t>
            </a:r>
          </a:p>
        </p:txBody>
      </p:sp>
      <p:pic>
        <p:nvPicPr>
          <p:cNvPr id="10" name="Picture 9" descr="IMG_20170926_095442_H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800100"/>
            <a:ext cx="9067800" cy="55435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8B160-59FA-4E1C-BBFB-DA9745169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Budi.java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92663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pPr>
              <a:buNone/>
            </a:pPr>
            <a:r>
              <a:rPr lang="id-ID" sz="3600" dirty="0">
                <a:solidFill>
                  <a:srgbClr val="C00000"/>
                </a:solidFill>
              </a:rPr>
              <a:t>package kelasku;</a:t>
            </a:r>
          </a:p>
          <a:p>
            <a:pPr>
              <a:buNone/>
            </a:pPr>
            <a:endParaRPr lang="id-ID" sz="3600" dirty="0"/>
          </a:p>
          <a:p>
            <a:pPr>
              <a:buNone/>
            </a:pPr>
            <a:r>
              <a:rPr lang="id-ID" sz="3600" dirty="0"/>
              <a:t>public class Budi{</a:t>
            </a:r>
          </a:p>
          <a:p>
            <a:pPr>
              <a:buNone/>
            </a:pPr>
            <a:r>
              <a:rPr lang="id-ID" sz="3600" dirty="0"/>
              <a:t>	public void info(){</a:t>
            </a:r>
          </a:p>
          <a:p>
            <a:pPr>
              <a:buNone/>
            </a:pPr>
            <a:r>
              <a:rPr lang="id-ID" sz="3600" dirty="0"/>
              <a:t>		System.out.println(“Kelas Budi”);</a:t>
            </a:r>
          </a:p>
          <a:p>
            <a:pPr>
              <a:buNone/>
            </a:pPr>
            <a:r>
              <a:rPr lang="id-ID" sz="3600" dirty="0"/>
              <a:t>	}</a:t>
            </a:r>
          </a:p>
          <a:p>
            <a:pPr>
              <a:buNone/>
            </a:pPr>
            <a:r>
              <a:rPr lang="id-ID" sz="36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61730-5C78-4E45-9808-988C5DC43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23808" y="6496048"/>
            <a:ext cx="1905000" cy="3048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30</a:t>
            </a:fld>
            <a:endParaRPr lang="en-US" altLang="ja-JP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JAR</a:t>
            </a:r>
          </a:p>
        </p:txBody>
      </p:sp>
      <p:pic>
        <p:nvPicPr>
          <p:cNvPr id="6" name="Picture 5" descr="IMG_20170926_095643_HDR.jpg"/>
          <p:cNvPicPr>
            <a:picLocks noChangeAspect="1"/>
          </p:cNvPicPr>
          <p:nvPr/>
        </p:nvPicPr>
        <p:blipFill>
          <a:blip r:embed="rId2" cstate="print"/>
          <a:srcRect b="17778"/>
          <a:stretch>
            <a:fillRect/>
          </a:stretch>
        </p:blipFill>
        <p:spPr>
          <a:xfrm>
            <a:off x="0" y="762000"/>
            <a:ext cx="9144000" cy="5638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E17F97-5457-469F-8833-0D71A92C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00931-79BB-46F6-B3C4-D4088C8A86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76F6B5A-F8EE-4D77-81E1-81F483765B7D}"/>
              </a:ext>
            </a:extLst>
          </p:cNvPr>
          <p:cNvSpPr/>
          <p:nvPr/>
        </p:nvSpPr>
        <p:spPr>
          <a:xfrm>
            <a:off x="3124200" y="321089"/>
            <a:ext cx="5769429" cy="330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DFEAA-833C-4683-9E7E-17E01F3ED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4" y="4425652"/>
            <a:ext cx="1786199" cy="184980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732E637-4651-486D-850C-C970F8ABE326}"/>
              </a:ext>
            </a:extLst>
          </p:cNvPr>
          <p:cNvSpPr txBox="1">
            <a:spLocks/>
          </p:cNvSpPr>
          <p:nvPr/>
        </p:nvSpPr>
        <p:spPr>
          <a:xfrm>
            <a:off x="2514600" y="4392401"/>
            <a:ext cx="3733800" cy="1849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/>
              <a:t>Ajib</a:t>
            </a:r>
            <a:r>
              <a:rPr lang="en-US" sz="3200" dirty="0"/>
              <a:t> Susanto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>
                <a:hlinkClick r:id="rId4"/>
              </a:rPr>
              <a:t>ajibsusanto@gmail.com</a:t>
            </a:r>
            <a:endParaRPr lang="en-US" sz="2000" i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>
                <a:hlinkClick r:id="rId5"/>
              </a:rPr>
              <a:t>ajib.susanto@dsn.dinus.ac.id</a:t>
            </a:r>
            <a:r>
              <a:rPr lang="en-US" sz="2000" i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>
                <a:hlinkClick r:id="rId6"/>
              </a:rPr>
              <a:t>http://ajibsusanto.net</a:t>
            </a:r>
            <a:r>
              <a:rPr lang="en-US" sz="2000" i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dirty="0"/>
              <a:t>@</a:t>
            </a:r>
            <a:r>
              <a:rPr lang="en-US" sz="2000" i="1" dirty="0" err="1"/>
              <a:t>ajibsusanto</a:t>
            </a:r>
            <a:r>
              <a:rPr lang="en-US" sz="2000" i="1" dirty="0"/>
              <a:t> / 085876247118</a:t>
            </a:r>
            <a:endParaRPr lang="en-US" i="1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6E3CAAC-E8E2-4275-85C8-3F278A8C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665922"/>
            <a:ext cx="1786198" cy="1745894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F4DFD-1AD8-40E4-8696-0E07CE631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53692"/>
      </p:ext>
    </p:extLst>
  </p:cSld>
  <p:clrMapOvr>
    <a:masterClrMapping/>
  </p:clrMapOvr>
  <p:transition advClick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/>
          <a:lstStyle/>
          <a:p>
            <a:pPr lvl="0" algn="just"/>
            <a:r>
              <a:rPr lang="en-US" sz="2300" dirty="0"/>
              <a:t>Object First With Java, Fifth edition, David J. Barnes &amp; Michael </a:t>
            </a:r>
            <a:r>
              <a:rPr lang="en-US" sz="2300" dirty="0" err="1"/>
              <a:t>Kölling</a:t>
            </a:r>
            <a:r>
              <a:rPr lang="en-US" sz="2300" dirty="0"/>
              <a:t>,  Prentice Hall / Pearson Education, 2012.</a:t>
            </a:r>
          </a:p>
          <a:p>
            <a:pPr lvl="0" algn="just"/>
            <a:r>
              <a:rPr lang="en-US" sz="2300" b="0" dirty="0"/>
              <a:t>The </a:t>
            </a:r>
            <a:r>
              <a:rPr lang="en-US" sz="2300" b="0" dirty="0" err="1"/>
              <a:t>Java</a:t>
            </a:r>
            <a:r>
              <a:rPr lang="en-US" sz="2300" b="0" baseline="30000" dirty="0" err="1"/>
              <a:t>TM</a:t>
            </a:r>
            <a:r>
              <a:rPr lang="en-US" sz="2300" b="0" dirty="0"/>
              <a:t> Tutorial,</a:t>
            </a:r>
          </a:p>
          <a:p>
            <a:pPr lvl="0" algn="just">
              <a:buNone/>
            </a:pPr>
            <a:r>
              <a:rPr lang="en-US" sz="2300" b="0" dirty="0"/>
              <a:t>	 </a:t>
            </a:r>
            <a:r>
              <a:rPr lang="en-US" sz="2300" b="0" u="sng" dirty="0">
                <a:hlinkClick r:id="rId2"/>
              </a:rPr>
              <a:t>http://docs.oracle.com/javase/tutorial/java/nutsandbolts/</a:t>
            </a:r>
            <a:r>
              <a:rPr lang="en-US" sz="2300" b="0" dirty="0"/>
              <a:t>, Oracle, 1995-2014.</a:t>
            </a:r>
            <a:endParaRPr lang="en-US" sz="2300" dirty="0"/>
          </a:p>
          <a:p>
            <a:pPr lvl="0" algn="just"/>
            <a:r>
              <a:rPr lang="en-US" sz="2300" dirty="0"/>
              <a:t>Java SE Tutorial, </a:t>
            </a:r>
          </a:p>
          <a:p>
            <a:pPr marL="349250" lvl="1" indent="0" algn="just">
              <a:buNone/>
            </a:pPr>
            <a:r>
              <a:rPr lang="en-US" sz="1900" u="sng" dirty="0">
                <a:hlinkClick r:id="rId3"/>
              </a:rPr>
              <a:t>http://www.oracle.com/technetwork/java/javase/downloads/jav-se-7-tutorial-2012-02-28-1536013.html</a:t>
            </a:r>
            <a:r>
              <a:rPr lang="en-US" sz="1900" dirty="0"/>
              <a:t>,  Oracle, 2014.</a:t>
            </a:r>
          </a:p>
          <a:p>
            <a:pPr algn="just"/>
            <a:r>
              <a:rPr lang="en-US" sz="2300" dirty="0"/>
              <a:t>Java Platform, SE Documentation,</a:t>
            </a:r>
          </a:p>
          <a:p>
            <a:pPr marL="349250" lvl="1" indent="0" algn="just">
              <a:buNone/>
            </a:pPr>
            <a:r>
              <a:rPr lang="en-US" sz="2000" dirty="0">
                <a:hlinkClick r:id="rId4"/>
              </a:rPr>
              <a:t>https://docs.oracle.com/en/java/javase/index.html</a:t>
            </a:r>
            <a:endParaRPr lang="en-US" sz="2300" dirty="0"/>
          </a:p>
          <a:p>
            <a:pPr lvl="0" algn="just"/>
            <a:r>
              <a:rPr lang="en-US" sz="2300" dirty="0"/>
              <a:t>SCJP Sun Certified Programmer for </a:t>
            </a:r>
            <a:r>
              <a:rPr lang="en-US" sz="2300" dirty="0" err="1"/>
              <a:t>Java</a:t>
            </a:r>
            <a:r>
              <a:rPr lang="en-US" sz="2300" baseline="30000" dirty="0" err="1"/>
              <a:t>TM</a:t>
            </a:r>
            <a:r>
              <a:rPr lang="en-US" sz="2300" dirty="0"/>
              <a:t> 6 Study Guide Exam (310-065), Kathy Sierra &amp; Bert Bates, Mc </a:t>
            </a:r>
            <a:r>
              <a:rPr lang="en-US" sz="2300" dirty="0" err="1"/>
              <a:t>Graw</a:t>
            </a:r>
            <a:r>
              <a:rPr lang="en-US" sz="2300" dirty="0"/>
              <a:t> Hill, 2008.</a:t>
            </a:r>
          </a:p>
          <a:p>
            <a:pPr algn="just"/>
            <a:r>
              <a:rPr lang="en-US" sz="2300" dirty="0"/>
              <a:t>Object Oriented Programming with Java, </a:t>
            </a:r>
            <a:r>
              <a:rPr lang="en-US" sz="2300" dirty="0" err="1"/>
              <a:t>Romi</a:t>
            </a:r>
            <a:r>
              <a:rPr lang="en-US" sz="2300" dirty="0"/>
              <a:t> </a:t>
            </a:r>
            <a:r>
              <a:rPr lang="en-US" sz="2300" dirty="0" err="1"/>
              <a:t>Satria</a:t>
            </a:r>
            <a:r>
              <a:rPr lang="en-US" sz="2300" dirty="0"/>
              <a:t> </a:t>
            </a:r>
            <a:r>
              <a:rPr lang="en-US" sz="2300" dirty="0" err="1"/>
              <a:t>Wahono</a:t>
            </a:r>
            <a:r>
              <a:rPr lang="en-US" sz="2300" dirty="0"/>
              <a:t>, 2008.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74272-4F32-40F5-BC26-74AB36DAB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5000" y="6400800"/>
            <a:ext cx="2895600" cy="3810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OOP With Java | @ajibsusanto</a:t>
            </a:r>
            <a:endParaRPr kumimoji="0" lang="en-US" dirty="0"/>
          </a:p>
        </p:txBody>
      </p:sp>
    </p:spTree>
  </p:cSld>
  <p:clrMapOvr>
    <a:masterClrMapping/>
  </p:clrMapOvr>
  <p:transition advClick="0"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Joko.java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92663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pPr>
              <a:buNone/>
            </a:pPr>
            <a:r>
              <a:rPr lang="id-ID" sz="3600" dirty="0">
                <a:solidFill>
                  <a:srgbClr val="C00000"/>
                </a:solidFill>
              </a:rPr>
              <a:t>package kelasku;</a:t>
            </a:r>
          </a:p>
          <a:p>
            <a:pPr>
              <a:buNone/>
            </a:pPr>
            <a:endParaRPr lang="id-ID" sz="3600" dirty="0"/>
          </a:p>
          <a:p>
            <a:pPr>
              <a:buNone/>
            </a:pPr>
            <a:r>
              <a:rPr lang="id-ID" sz="3600" dirty="0"/>
              <a:t>public class Joko{</a:t>
            </a:r>
          </a:p>
          <a:p>
            <a:pPr>
              <a:buNone/>
            </a:pPr>
            <a:r>
              <a:rPr lang="id-ID" sz="3600" dirty="0"/>
              <a:t>	public void info(){</a:t>
            </a:r>
          </a:p>
          <a:p>
            <a:pPr>
              <a:buNone/>
            </a:pPr>
            <a:r>
              <a:rPr lang="id-ID" sz="3600" dirty="0"/>
              <a:t>		System.out.println(“Kelas Joko”);</a:t>
            </a:r>
          </a:p>
          <a:p>
            <a:pPr>
              <a:buNone/>
            </a:pPr>
            <a:r>
              <a:rPr lang="id-ID" sz="3600" dirty="0"/>
              <a:t>	}</a:t>
            </a:r>
          </a:p>
          <a:p>
            <a:pPr>
              <a:buNone/>
            </a:pPr>
            <a:r>
              <a:rPr lang="id-ID" sz="36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1C77-3D6C-4E49-B3B8-0EFE04F2A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609600"/>
          </a:xfrm>
        </p:spPr>
        <p:txBody>
          <a:bodyPr/>
          <a:lstStyle/>
          <a:p>
            <a:r>
              <a:rPr lang="id-ID" dirty="0"/>
              <a:t>TesPaket.java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715000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pPr>
              <a:buNone/>
            </a:pPr>
            <a:r>
              <a:rPr lang="id-ID" dirty="0">
                <a:solidFill>
                  <a:srgbClr val="C00000"/>
                </a:solidFill>
              </a:rPr>
              <a:t>import kelasku.Budi;</a:t>
            </a:r>
          </a:p>
          <a:p>
            <a:pPr>
              <a:buNone/>
            </a:pPr>
            <a:r>
              <a:rPr lang="id-ID" dirty="0">
                <a:solidFill>
                  <a:srgbClr val="C00000"/>
                </a:solidFill>
              </a:rPr>
              <a:t>import kelasku.Joko;</a:t>
            </a:r>
          </a:p>
          <a:p>
            <a:pPr>
              <a:buNone/>
            </a:pPr>
            <a:endParaRPr lang="id-ID" dirty="0"/>
          </a:p>
          <a:p>
            <a:pPr>
              <a:buNone/>
            </a:pPr>
            <a:r>
              <a:rPr lang="id-ID" dirty="0"/>
              <a:t>public class TesPaket{</a:t>
            </a:r>
          </a:p>
          <a:p>
            <a:pPr>
              <a:buNone/>
            </a:pPr>
            <a:r>
              <a:rPr lang="id-ID" dirty="0"/>
              <a:t>	public static void main(String[] args){</a:t>
            </a:r>
          </a:p>
          <a:p>
            <a:pPr>
              <a:buNone/>
            </a:pPr>
            <a:r>
              <a:rPr lang="id-ID" dirty="0"/>
              <a:t>		Budi objectBudi = new Budi();</a:t>
            </a:r>
          </a:p>
          <a:p>
            <a:pPr>
              <a:buNone/>
            </a:pPr>
            <a:r>
              <a:rPr lang="id-ID" dirty="0"/>
              <a:t>		objectBudi.info();</a:t>
            </a:r>
          </a:p>
          <a:p>
            <a:pPr>
              <a:buNone/>
            </a:pPr>
            <a:r>
              <a:rPr lang="id-ID" dirty="0"/>
              <a:t>		Joko objectJoko = new Joko();</a:t>
            </a:r>
          </a:p>
          <a:p>
            <a:pPr>
              <a:buNone/>
            </a:pPr>
            <a:r>
              <a:rPr lang="id-ID" dirty="0"/>
              <a:t>		objectJoko.info();</a:t>
            </a:r>
          </a:p>
          <a:p>
            <a:pPr>
              <a:buNone/>
            </a:pPr>
            <a:r>
              <a:rPr lang="id-ID" dirty="0"/>
              <a:t>	}</a:t>
            </a:r>
          </a:p>
          <a:p>
            <a:pPr>
              <a:buNone/>
            </a:pPr>
            <a:r>
              <a:rPr lang="id-ID" dirty="0"/>
              <a:t>}</a:t>
            </a:r>
          </a:p>
          <a:p>
            <a:pPr>
              <a:buNone/>
            </a:pPr>
            <a:r>
              <a:rPr lang="id-ID" dirty="0"/>
              <a:t>		</a:t>
            </a:r>
          </a:p>
          <a:p>
            <a:pPr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0FA25-8174-49A1-91F7-95CA17D0D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126" y="381000"/>
            <a:ext cx="6632074" cy="576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49B7C-30CC-4885-B903-1C54BCA06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CB9EDC-F6F7-4BFA-897C-C35E45C7E46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ECFB6-DC4A-4535-9016-6833E73C6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7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Packages</a:t>
            </a:r>
          </a:p>
        </p:txBody>
      </p:sp>
      <p:pic>
        <p:nvPicPr>
          <p:cNvPr id="7" name="Picture 6" descr="IMG_20170928_085357_HDR.jpg"/>
          <p:cNvPicPr>
            <a:picLocks noChangeAspect="1"/>
          </p:cNvPicPr>
          <p:nvPr/>
        </p:nvPicPr>
        <p:blipFill>
          <a:blip r:embed="rId2" cstate="print"/>
          <a:srcRect t="4444" b="10000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ED216-FB90-493F-B6F7-1B821E6F3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8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Packages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40000" b="54471"/>
          <a:stretch>
            <a:fillRect/>
          </a:stretch>
        </p:blipFill>
        <p:spPr bwMode="auto">
          <a:xfrm>
            <a:off x="0" y="762000"/>
            <a:ext cx="4876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743202"/>
            <a:ext cx="4648199" cy="177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572000"/>
            <a:ext cx="4648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1" y="27432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 l="27295" r="25377" b="21212"/>
          <a:stretch>
            <a:fillRect/>
          </a:stretch>
        </p:blipFill>
        <p:spPr bwMode="auto">
          <a:xfrm>
            <a:off x="4876799" y="762000"/>
            <a:ext cx="42554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911C55-633B-471D-8B68-6F581AEF3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4DD1CED1-A119-4509-B003-CB3BDFD400CE}" type="slidenum">
              <a:rPr lang="ja-JP" altLang="en-US"/>
              <a:pPr/>
              <a:t>9</a:t>
            </a:fld>
            <a:endParaRPr lang="en-US" altLang="ja-JP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Packages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762000"/>
            <a:ext cx="69056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495800"/>
            <a:ext cx="5410200" cy="200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66899A-8424-4ED0-B55E-D32B44166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/>
              <a:t>OOP With Java | @ajibsusanto</a:t>
            </a:r>
            <a:endParaRPr lang="en-US" dirty="0"/>
          </a:p>
        </p:txBody>
      </p:sp>
    </p:spTree>
  </p:cSld>
  <p:clrMapOvr>
    <a:masterClrMapping/>
  </p:clrMapOvr>
  <p:transition advClick="0">
    <p:newsflash/>
  </p:transition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Tahoma"/>
        <a:ea typeface=""/>
        <a:cs typeface=""/>
      </a:majorFont>
      <a:minorFont>
        <a:latin typeface="Tempus Sans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ＭＳ Ｐゴシック" pitchFamily="50" charset="-128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29352</TotalTime>
  <Words>983</Words>
  <Application>Microsoft Office PowerPoint</Application>
  <PresentationFormat>On-screen Show (4:3)</PresentationFormat>
  <Paragraphs>168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Tahoma</vt:lpstr>
      <vt:lpstr>Tempus Sans ITC</vt:lpstr>
      <vt:lpstr>Times New Roman</vt:lpstr>
      <vt:lpstr>Wingdings</vt:lpstr>
      <vt:lpstr>Network</vt:lpstr>
      <vt:lpstr>Package</vt:lpstr>
      <vt:lpstr>Packages</vt:lpstr>
      <vt:lpstr>Budi.java</vt:lpstr>
      <vt:lpstr>Joko.java</vt:lpstr>
      <vt:lpstr>TesPaket.java</vt:lpstr>
      <vt:lpstr>PowerPoint Presentation</vt:lpstr>
      <vt:lpstr>Packages</vt:lpstr>
      <vt:lpstr>Packages</vt:lpstr>
      <vt:lpstr>Packages</vt:lpstr>
      <vt:lpstr>Packages</vt:lpstr>
      <vt:lpstr>Tugas</vt:lpstr>
      <vt:lpstr>Rehat Sejenak</vt:lpstr>
      <vt:lpstr>Java Class - Library</vt:lpstr>
      <vt:lpstr>Class Libraries</vt:lpstr>
      <vt:lpstr>Class Libraries</vt:lpstr>
      <vt:lpstr>Library Math</vt:lpstr>
      <vt:lpstr>Library Math</vt:lpstr>
      <vt:lpstr>Library Math</vt:lpstr>
      <vt:lpstr>Library Math</vt:lpstr>
      <vt:lpstr>Library Date</vt:lpstr>
      <vt:lpstr>Format Tanggal</vt:lpstr>
      <vt:lpstr>Format Tanggal</vt:lpstr>
      <vt:lpstr>Java SE API - http://docs.oracle.com/javase/7/docs/</vt:lpstr>
      <vt:lpstr>Java SE API http://docs.oracle.com/javase/7/docs/api/</vt:lpstr>
      <vt:lpstr>Jar (Java Archive)</vt:lpstr>
      <vt:lpstr>JAR</vt:lpstr>
      <vt:lpstr>JAR</vt:lpstr>
      <vt:lpstr>JAR</vt:lpstr>
      <vt:lpstr>JAR</vt:lpstr>
      <vt:lpstr>JAR</vt:lpstr>
      <vt:lpstr>PowerPoint Presentation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romi-jsai2000-presentation</dc:title>
  <dc:creator>Romi Satria Wahono</dc:creator>
  <cp:lastModifiedBy>User</cp:lastModifiedBy>
  <cp:revision>3836</cp:revision>
  <cp:lastPrinted>1601-01-01T00:00:00Z</cp:lastPrinted>
  <dcterms:created xsi:type="dcterms:W3CDTF">1601-01-01T00:00:00Z</dcterms:created>
  <dcterms:modified xsi:type="dcterms:W3CDTF">2021-02-28T23:52:41Z</dcterms:modified>
</cp:coreProperties>
</file>